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0"/>
  </p:handoutMasterIdLst>
  <p:sldIdLst>
    <p:sldId id="256" r:id="rId2"/>
    <p:sldId id="258" r:id="rId3"/>
    <p:sldId id="264" r:id="rId4"/>
    <p:sldId id="263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de-A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D19E42B-5158-48A1-830A-0D016F4AEE70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127491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6154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de-AT" noProof="0" smtClean="0"/>
              <a:t>Titelmasterformat durch Klicken bearbeiten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de-AT" noProof="0" smtClean="0"/>
              <a:t>Formatvorlage des Untertitelmasters durch Klicken bearbeiten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60B5E-B21E-422F-B64B-CF689E5FC1B5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92498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BC686-135A-414B-87F0-AFF4AE559C2B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64780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2E306-56D9-4AD2-B086-CFA86870C52B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73998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E908C-84DD-400D-8F7D-E1A81DA5E3F4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7836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DD8DF7-1734-4A6B-960F-7AFA50FAE954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95223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15AFF3-5258-4FA4-A59A-0B487D4E5142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0867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69267-F407-472E-8711-AB10C3CACBF9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84878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BE7CD-C2EE-4760-8DDD-96588F57A0C1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36587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7748C-03F9-4574-8C75-18331539E727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18275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A0BB2-A398-474E-83BD-E63C2D38D056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78043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80CBD-2D46-40F6-9C2A-6E4C458EC83E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9366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51FBD-DA4B-4B4A-893D-A480EF560AD0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65063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187EA-A53C-45E6-92D8-9672E2919A18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645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123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5125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5126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de-AT"/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37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38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513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de-AT" smtClean="0"/>
              <a:t>Titelmasterformat durch Klicken bearbeiten</a:t>
            </a: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smtClean="0"/>
              <a:t>Textmasterformate durch Klicken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0F70059B-1CF5-4C1E-8644-D537A84D40B8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4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usikvolksschule.at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umweltbildung.at/cgi-bin/cms/af.pl?topkatid=320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indernest.or.at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47625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de-AT" smtClean="0"/>
              <a:t>Volksschule Kötschach-Mauthen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47813" y="4292600"/>
            <a:ext cx="64008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AT" sz="2800" dirty="0" smtClean="0"/>
              <a:t>„Volksschule mit musikalischem Schwerpunkt“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AT" sz="2800" dirty="0" smtClean="0"/>
              <a:t>gemeinsam, modern, kreativ und sportlich </a:t>
            </a:r>
          </a:p>
        </p:txBody>
      </p:sp>
      <p:pic>
        <p:nvPicPr>
          <p:cNvPr id="3076" name="Picture 4" descr="Ökolo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2276475"/>
            <a:ext cx="2824162" cy="104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77" name="Group 19"/>
          <p:cNvGrpSpPr>
            <a:grpSpLocks/>
          </p:cNvGrpSpPr>
          <p:nvPr/>
        </p:nvGrpSpPr>
        <p:grpSpPr bwMode="auto">
          <a:xfrm>
            <a:off x="7100379" y="3213127"/>
            <a:ext cx="1489075" cy="985838"/>
            <a:chOff x="5557" y="5377"/>
            <a:chExt cx="4500" cy="3480"/>
          </a:xfrm>
        </p:grpSpPr>
        <p:grpSp>
          <p:nvGrpSpPr>
            <p:cNvPr id="3102" name="Group 20"/>
            <p:cNvGrpSpPr>
              <a:grpSpLocks/>
            </p:cNvGrpSpPr>
            <p:nvPr/>
          </p:nvGrpSpPr>
          <p:grpSpPr bwMode="auto">
            <a:xfrm>
              <a:off x="8797" y="5737"/>
              <a:ext cx="1260" cy="2880"/>
              <a:chOff x="3217" y="6097"/>
              <a:chExt cx="1260" cy="2880"/>
            </a:xfrm>
          </p:grpSpPr>
          <p:sp>
            <p:nvSpPr>
              <p:cNvPr id="3111" name="Oval 21"/>
              <p:cNvSpPr>
                <a:spLocks noChangeArrowheads="1"/>
              </p:cNvSpPr>
              <p:nvPr/>
            </p:nvSpPr>
            <p:spPr bwMode="auto">
              <a:xfrm>
                <a:off x="3217" y="8257"/>
                <a:ext cx="1260" cy="720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12" name="Line 22"/>
              <p:cNvSpPr>
                <a:spLocks noChangeShapeType="1"/>
              </p:cNvSpPr>
              <p:nvPr/>
            </p:nvSpPr>
            <p:spPr bwMode="auto">
              <a:xfrm flipV="1">
                <a:off x="4477" y="6097"/>
                <a:ext cx="0" cy="252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</p:grpSp>
        <p:grpSp>
          <p:nvGrpSpPr>
            <p:cNvPr id="3103" name="Group 23"/>
            <p:cNvGrpSpPr>
              <a:grpSpLocks/>
            </p:cNvGrpSpPr>
            <p:nvPr/>
          </p:nvGrpSpPr>
          <p:grpSpPr bwMode="auto">
            <a:xfrm>
              <a:off x="5557" y="5377"/>
              <a:ext cx="2700" cy="3480"/>
              <a:chOff x="5917" y="5377"/>
              <a:chExt cx="2700" cy="3480"/>
            </a:xfrm>
          </p:grpSpPr>
          <p:grpSp>
            <p:nvGrpSpPr>
              <p:cNvPr id="3104" name="Group 24"/>
              <p:cNvGrpSpPr>
                <a:grpSpLocks/>
              </p:cNvGrpSpPr>
              <p:nvPr/>
            </p:nvGrpSpPr>
            <p:grpSpPr bwMode="auto">
              <a:xfrm>
                <a:off x="7357" y="5377"/>
                <a:ext cx="1260" cy="2880"/>
                <a:chOff x="3217" y="6097"/>
                <a:chExt cx="1260" cy="2880"/>
              </a:xfrm>
            </p:grpSpPr>
            <p:sp>
              <p:nvSpPr>
                <p:cNvPr id="3109" name="Oval 25"/>
                <p:cNvSpPr>
                  <a:spLocks noChangeArrowheads="1"/>
                </p:cNvSpPr>
                <p:nvPr/>
              </p:nvSpPr>
              <p:spPr bwMode="auto">
                <a:xfrm>
                  <a:off x="3217" y="8257"/>
                  <a:ext cx="1260" cy="720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3110" name="Line 26"/>
                <p:cNvSpPr>
                  <a:spLocks noChangeShapeType="1"/>
                </p:cNvSpPr>
                <p:nvPr/>
              </p:nvSpPr>
              <p:spPr bwMode="auto">
                <a:xfrm flipV="1">
                  <a:off x="4477" y="6097"/>
                  <a:ext cx="0" cy="2520"/>
                </a:xfrm>
                <a:prstGeom prst="line">
                  <a:avLst/>
                </a:prstGeom>
                <a:noFill/>
                <a:ln w="19050">
                  <a:solidFill>
                    <a:schemeClr val="bg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AT"/>
                </a:p>
              </p:txBody>
            </p:sp>
          </p:grpSp>
          <p:grpSp>
            <p:nvGrpSpPr>
              <p:cNvPr id="3105" name="Group 27"/>
              <p:cNvGrpSpPr>
                <a:grpSpLocks/>
              </p:cNvGrpSpPr>
              <p:nvPr/>
            </p:nvGrpSpPr>
            <p:grpSpPr bwMode="auto">
              <a:xfrm>
                <a:off x="5917" y="5977"/>
                <a:ext cx="1260" cy="2880"/>
                <a:chOff x="3217" y="6097"/>
                <a:chExt cx="1260" cy="2880"/>
              </a:xfrm>
            </p:grpSpPr>
            <p:sp>
              <p:nvSpPr>
                <p:cNvPr id="3107" name="Oval 28"/>
                <p:cNvSpPr>
                  <a:spLocks noChangeArrowheads="1"/>
                </p:cNvSpPr>
                <p:nvPr/>
              </p:nvSpPr>
              <p:spPr bwMode="auto">
                <a:xfrm>
                  <a:off x="3217" y="8257"/>
                  <a:ext cx="1260" cy="720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3108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4477" y="6097"/>
                  <a:ext cx="0" cy="2520"/>
                </a:xfrm>
                <a:prstGeom prst="line">
                  <a:avLst/>
                </a:prstGeom>
                <a:noFill/>
                <a:ln w="19050">
                  <a:solidFill>
                    <a:schemeClr val="bg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AT"/>
                </a:p>
              </p:txBody>
            </p:sp>
          </p:grpSp>
          <p:sp>
            <p:nvSpPr>
              <p:cNvPr id="3106" name="Line 30"/>
              <p:cNvSpPr>
                <a:spLocks noChangeShapeType="1"/>
              </p:cNvSpPr>
              <p:nvPr/>
            </p:nvSpPr>
            <p:spPr bwMode="auto">
              <a:xfrm flipV="1">
                <a:off x="7177" y="5377"/>
                <a:ext cx="1440" cy="60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</p:grpSp>
      </p:grpSp>
      <p:grpSp>
        <p:nvGrpSpPr>
          <p:cNvPr id="3078" name="Group 43"/>
          <p:cNvGrpSpPr>
            <a:grpSpLocks/>
          </p:cNvGrpSpPr>
          <p:nvPr/>
        </p:nvGrpSpPr>
        <p:grpSpPr bwMode="auto">
          <a:xfrm>
            <a:off x="7308850" y="5300663"/>
            <a:ext cx="1489075" cy="985837"/>
            <a:chOff x="5557" y="5377"/>
            <a:chExt cx="4500" cy="3480"/>
          </a:xfrm>
        </p:grpSpPr>
        <p:grpSp>
          <p:nvGrpSpPr>
            <p:cNvPr id="3091" name="Group 44"/>
            <p:cNvGrpSpPr>
              <a:grpSpLocks/>
            </p:cNvGrpSpPr>
            <p:nvPr/>
          </p:nvGrpSpPr>
          <p:grpSpPr bwMode="auto">
            <a:xfrm>
              <a:off x="8797" y="5737"/>
              <a:ext cx="1260" cy="2880"/>
              <a:chOff x="3217" y="6097"/>
              <a:chExt cx="1260" cy="2880"/>
            </a:xfrm>
          </p:grpSpPr>
          <p:sp>
            <p:nvSpPr>
              <p:cNvPr id="3100" name="Oval 45"/>
              <p:cNvSpPr>
                <a:spLocks noChangeArrowheads="1"/>
              </p:cNvSpPr>
              <p:nvPr/>
            </p:nvSpPr>
            <p:spPr bwMode="auto">
              <a:xfrm>
                <a:off x="3217" y="8257"/>
                <a:ext cx="1260" cy="720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101" name="Line 46"/>
              <p:cNvSpPr>
                <a:spLocks noChangeShapeType="1"/>
              </p:cNvSpPr>
              <p:nvPr/>
            </p:nvSpPr>
            <p:spPr bwMode="auto">
              <a:xfrm flipV="1">
                <a:off x="4477" y="6097"/>
                <a:ext cx="0" cy="252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</p:grpSp>
        <p:grpSp>
          <p:nvGrpSpPr>
            <p:cNvPr id="3092" name="Group 47"/>
            <p:cNvGrpSpPr>
              <a:grpSpLocks/>
            </p:cNvGrpSpPr>
            <p:nvPr/>
          </p:nvGrpSpPr>
          <p:grpSpPr bwMode="auto">
            <a:xfrm>
              <a:off x="5557" y="5377"/>
              <a:ext cx="2700" cy="3480"/>
              <a:chOff x="5917" y="5377"/>
              <a:chExt cx="2700" cy="3480"/>
            </a:xfrm>
          </p:grpSpPr>
          <p:grpSp>
            <p:nvGrpSpPr>
              <p:cNvPr id="3093" name="Group 48"/>
              <p:cNvGrpSpPr>
                <a:grpSpLocks/>
              </p:cNvGrpSpPr>
              <p:nvPr/>
            </p:nvGrpSpPr>
            <p:grpSpPr bwMode="auto">
              <a:xfrm>
                <a:off x="7357" y="5377"/>
                <a:ext cx="1260" cy="2880"/>
                <a:chOff x="3217" y="6097"/>
                <a:chExt cx="1260" cy="2880"/>
              </a:xfrm>
            </p:grpSpPr>
            <p:sp>
              <p:nvSpPr>
                <p:cNvPr id="3098" name="Oval 49"/>
                <p:cNvSpPr>
                  <a:spLocks noChangeArrowheads="1"/>
                </p:cNvSpPr>
                <p:nvPr/>
              </p:nvSpPr>
              <p:spPr bwMode="auto">
                <a:xfrm>
                  <a:off x="3217" y="8257"/>
                  <a:ext cx="1260" cy="720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3099" name="Line 50"/>
                <p:cNvSpPr>
                  <a:spLocks noChangeShapeType="1"/>
                </p:cNvSpPr>
                <p:nvPr/>
              </p:nvSpPr>
              <p:spPr bwMode="auto">
                <a:xfrm flipV="1">
                  <a:off x="4477" y="6097"/>
                  <a:ext cx="0" cy="2520"/>
                </a:xfrm>
                <a:prstGeom prst="line">
                  <a:avLst/>
                </a:prstGeom>
                <a:noFill/>
                <a:ln w="19050">
                  <a:solidFill>
                    <a:schemeClr val="bg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AT"/>
                </a:p>
              </p:txBody>
            </p:sp>
          </p:grpSp>
          <p:grpSp>
            <p:nvGrpSpPr>
              <p:cNvPr id="3094" name="Group 51"/>
              <p:cNvGrpSpPr>
                <a:grpSpLocks/>
              </p:cNvGrpSpPr>
              <p:nvPr/>
            </p:nvGrpSpPr>
            <p:grpSpPr bwMode="auto">
              <a:xfrm>
                <a:off x="5917" y="5977"/>
                <a:ext cx="1260" cy="2880"/>
                <a:chOff x="3217" y="6097"/>
                <a:chExt cx="1260" cy="2880"/>
              </a:xfrm>
            </p:grpSpPr>
            <p:sp>
              <p:nvSpPr>
                <p:cNvPr id="3096" name="Oval 52"/>
                <p:cNvSpPr>
                  <a:spLocks noChangeArrowheads="1"/>
                </p:cNvSpPr>
                <p:nvPr/>
              </p:nvSpPr>
              <p:spPr bwMode="auto">
                <a:xfrm>
                  <a:off x="3217" y="8257"/>
                  <a:ext cx="1260" cy="720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3097" name="Line 53"/>
                <p:cNvSpPr>
                  <a:spLocks noChangeShapeType="1"/>
                </p:cNvSpPr>
                <p:nvPr/>
              </p:nvSpPr>
              <p:spPr bwMode="auto">
                <a:xfrm flipV="1">
                  <a:off x="4477" y="6097"/>
                  <a:ext cx="0" cy="2520"/>
                </a:xfrm>
                <a:prstGeom prst="line">
                  <a:avLst/>
                </a:prstGeom>
                <a:noFill/>
                <a:ln w="19050">
                  <a:solidFill>
                    <a:schemeClr val="bg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AT"/>
                </a:p>
              </p:txBody>
            </p:sp>
          </p:grpSp>
          <p:sp>
            <p:nvSpPr>
              <p:cNvPr id="3095" name="Line 54"/>
              <p:cNvSpPr>
                <a:spLocks noChangeShapeType="1"/>
              </p:cNvSpPr>
              <p:nvPr/>
            </p:nvSpPr>
            <p:spPr bwMode="auto">
              <a:xfrm flipV="1">
                <a:off x="7177" y="5377"/>
                <a:ext cx="1440" cy="60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</p:grpSp>
      </p:grpSp>
      <p:grpSp>
        <p:nvGrpSpPr>
          <p:cNvPr id="3079" name="Group 55"/>
          <p:cNvGrpSpPr>
            <a:grpSpLocks/>
          </p:cNvGrpSpPr>
          <p:nvPr/>
        </p:nvGrpSpPr>
        <p:grpSpPr bwMode="auto">
          <a:xfrm>
            <a:off x="611188" y="1341438"/>
            <a:ext cx="1489075" cy="985837"/>
            <a:chOff x="5557" y="5377"/>
            <a:chExt cx="4500" cy="3480"/>
          </a:xfrm>
        </p:grpSpPr>
        <p:grpSp>
          <p:nvGrpSpPr>
            <p:cNvPr id="3080" name="Group 56"/>
            <p:cNvGrpSpPr>
              <a:grpSpLocks/>
            </p:cNvGrpSpPr>
            <p:nvPr/>
          </p:nvGrpSpPr>
          <p:grpSpPr bwMode="auto">
            <a:xfrm>
              <a:off x="8797" y="5737"/>
              <a:ext cx="1260" cy="2880"/>
              <a:chOff x="3217" y="6097"/>
              <a:chExt cx="1260" cy="2880"/>
            </a:xfrm>
          </p:grpSpPr>
          <p:sp>
            <p:nvSpPr>
              <p:cNvPr id="3089" name="Oval 57"/>
              <p:cNvSpPr>
                <a:spLocks noChangeArrowheads="1"/>
              </p:cNvSpPr>
              <p:nvPr/>
            </p:nvSpPr>
            <p:spPr bwMode="auto">
              <a:xfrm>
                <a:off x="3217" y="8257"/>
                <a:ext cx="1260" cy="720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090" name="Line 58"/>
              <p:cNvSpPr>
                <a:spLocks noChangeShapeType="1"/>
              </p:cNvSpPr>
              <p:nvPr/>
            </p:nvSpPr>
            <p:spPr bwMode="auto">
              <a:xfrm flipV="1">
                <a:off x="4477" y="6097"/>
                <a:ext cx="0" cy="252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</p:grpSp>
        <p:grpSp>
          <p:nvGrpSpPr>
            <p:cNvPr id="3081" name="Group 59"/>
            <p:cNvGrpSpPr>
              <a:grpSpLocks/>
            </p:cNvGrpSpPr>
            <p:nvPr/>
          </p:nvGrpSpPr>
          <p:grpSpPr bwMode="auto">
            <a:xfrm>
              <a:off x="5557" y="5377"/>
              <a:ext cx="2700" cy="3480"/>
              <a:chOff x="5917" y="5377"/>
              <a:chExt cx="2700" cy="3480"/>
            </a:xfrm>
          </p:grpSpPr>
          <p:grpSp>
            <p:nvGrpSpPr>
              <p:cNvPr id="3082" name="Group 60"/>
              <p:cNvGrpSpPr>
                <a:grpSpLocks/>
              </p:cNvGrpSpPr>
              <p:nvPr/>
            </p:nvGrpSpPr>
            <p:grpSpPr bwMode="auto">
              <a:xfrm>
                <a:off x="7357" y="5377"/>
                <a:ext cx="1260" cy="2880"/>
                <a:chOff x="3217" y="6097"/>
                <a:chExt cx="1260" cy="2880"/>
              </a:xfrm>
            </p:grpSpPr>
            <p:sp>
              <p:nvSpPr>
                <p:cNvPr id="3087" name="Oval 61"/>
                <p:cNvSpPr>
                  <a:spLocks noChangeArrowheads="1"/>
                </p:cNvSpPr>
                <p:nvPr/>
              </p:nvSpPr>
              <p:spPr bwMode="auto">
                <a:xfrm>
                  <a:off x="3217" y="8257"/>
                  <a:ext cx="1260" cy="720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3088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4477" y="6097"/>
                  <a:ext cx="0" cy="2520"/>
                </a:xfrm>
                <a:prstGeom prst="line">
                  <a:avLst/>
                </a:prstGeom>
                <a:noFill/>
                <a:ln w="19050">
                  <a:solidFill>
                    <a:schemeClr val="bg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AT"/>
                </a:p>
              </p:txBody>
            </p:sp>
          </p:grpSp>
          <p:grpSp>
            <p:nvGrpSpPr>
              <p:cNvPr id="3083" name="Group 63"/>
              <p:cNvGrpSpPr>
                <a:grpSpLocks/>
              </p:cNvGrpSpPr>
              <p:nvPr/>
            </p:nvGrpSpPr>
            <p:grpSpPr bwMode="auto">
              <a:xfrm>
                <a:off x="5917" y="5977"/>
                <a:ext cx="1260" cy="2880"/>
                <a:chOff x="3217" y="6097"/>
                <a:chExt cx="1260" cy="2880"/>
              </a:xfrm>
            </p:grpSpPr>
            <p:sp>
              <p:nvSpPr>
                <p:cNvPr id="3085" name="Oval 64"/>
                <p:cNvSpPr>
                  <a:spLocks noChangeArrowheads="1"/>
                </p:cNvSpPr>
                <p:nvPr/>
              </p:nvSpPr>
              <p:spPr bwMode="auto">
                <a:xfrm>
                  <a:off x="3217" y="8257"/>
                  <a:ext cx="1260" cy="720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3086" name="Line 65"/>
                <p:cNvSpPr>
                  <a:spLocks noChangeShapeType="1"/>
                </p:cNvSpPr>
                <p:nvPr/>
              </p:nvSpPr>
              <p:spPr bwMode="auto">
                <a:xfrm flipV="1">
                  <a:off x="4477" y="6097"/>
                  <a:ext cx="0" cy="2520"/>
                </a:xfrm>
                <a:prstGeom prst="line">
                  <a:avLst/>
                </a:prstGeom>
                <a:noFill/>
                <a:ln w="19050">
                  <a:solidFill>
                    <a:schemeClr val="bg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AT"/>
                </a:p>
              </p:txBody>
            </p:sp>
          </p:grpSp>
          <p:sp>
            <p:nvSpPr>
              <p:cNvPr id="3084" name="Line 66"/>
              <p:cNvSpPr>
                <a:spLocks noChangeShapeType="1"/>
              </p:cNvSpPr>
              <p:nvPr/>
            </p:nvSpPr>
            <p:spPr bwMode="auto">
              <a:xfrm flipV="1">
                <a:off x="7177" y="5377"/>
                <a:ext cx="1440" cy="60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</p:grpSp>
      </p:grpSp>
      <p:pic>
        <p:nvPicPr>
          <p:cNvPr id="41" name="Grafik 40" descr="VS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191" y="1238926"/>
            <a:ext cx="1830408" cy="17604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AT" sz="4000" u="sng" smtClean="0"/>
              <a:t>Volksschule</a:t>
            </a:r>
            <a:r>
              <a:rPr lang="de-AT" sz="4000" smtClean="0"/>
              <a:t> </a:t>
            </a:r>
            <a:r>
              <a:rPr lang="de-AT" sz="4000" u="sng" smtClean="0"/>
              <a:t>Kötschach-Mauthen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AT" sz="2800" dirty="0" smtClean="0"/>
              <a:t>MUSIKVOLKSSCHULE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AT" sz="2800" dirty="0" smtClean="0"/>
              <a:t>ÖKOLOG-SCHULE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AT" sz="2800" dirty="0" smtClean="0"/>
              <a:t>NACHMITTAGSBETREUUNG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AT" sz="2800" dirty="0" smtClean="0"/>
              <a:t>UNVERBINDLICHE ÜBUNGEN</a:t>
            </a:r>
            <a:r>
              <a:rPr lang="de-AT" sz="2800" dirty="0" smtClean="0"/>
              <a:t>  </a:t>
            </a:r>
            <a:endParaRPr lang="de-AT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de-AT" sz="2800" dirty="0" smtClean="0"/>
              <a:t>	- NATURWISSENSCHAFTEN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de-AT" sz="2800" dirty="0" smtClean="0"/>
              <a:t>	</a:t>
            </a:r>
            <a:r>
              <a:rPr lang="de-AT" sz="2800" dirty="0" smtClean="0"/>
              <a:t>- ITALIENISCH</a:t>
            </a:r>
            <a:endParaRPr lang="de-AT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de-AT" sz="2800" dirty="0" smtClean="0"/>
              <a:t>PARTNERSCHULE TIMAU-CLEULIS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AT" sz="2800" dirty="0" smtClean="0"/>
              <a:t>SCHULBIBLIOTHEK	</a:t>
            </a:r>
          </a:p>
          <a:p>
            <a:pPr eaLnBrk="1" hangingPunct="1">
              <a:lnSpc>
                <a:spcPct val="90000"/>
              </a:lnSpc>
              <a:defRPr/>
            </a:pPr>
            <a:endParaRPr lang="de-AT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AT" dirty="0" smtClean="0"/>
              <a:t>Leitbild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de-AT" dirty="0" smtClean="0"/>
              <a:t>Wir möchten uns zur Wohlfühlschule weiterentwickeln</a:t>
            </a:r>
          </a:p>
          <a:p>
            <a:pPr>
              <a:defRPr/>
            </a:pPr>
            <a:r>
              <a:rPr lang="de-AT" dirty="0" smtClean="0"/>
              <a:t>Wir legen wert auf anständiges Benehmen und höfliche Umgangsformen</a:t>
            </a:r>
          </a:p>
          <a:p>
            <a:pPr>
              <a:defRPr/>
            </a:pPr>
            <a:r>
              <a:rPr lang="de-AT" dirty="0" smtClean="0"/>
              <a:t>Schule soll auch Freude machen</a:t>
            </a:r>
          </a:p>
          <a:p>
            <a:pPr>
              <a:defRPr/>
            </a:pPr>
            <a:r>
              <a:rPr lang="de-AT" dirty="0" smtClean="0"/>
              <a:t>Wir bieten ein vielfältiges Lernangebot</a:t>
            </a:r>
          </a:p>
          <a:p>
            <a:pPr>
              <a:defRPr/>
            </a:pPr>
            <a:r>
              <a:rPr lang="de-AT" dirty="0" smtClean="0"/>
              <a:t>Wir bieten alternative Unterrichtsmethoden</a:t>
            </a:r>
            <a:endParaRPr lang="de-A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AT" sz="4000" smtClean="0"/>
              <a:t>Was wir gemeinsam erreichen wollen: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AT" sz="2400" dirty="0" smtClean="0"/>
              <a:t>Gemeinsame Bestrebungen zur Modernisierung des Schullebens</a:t>
            </a:r>
          </a:p>
          <a:p>
            <a:pPr eaLnBrk="1" hangingPunct="1">
              <a:defRPr/>
            </a:pPr>
            <a:r>
              <a:rPr lang="de-AT" sz="2400" dirty="0" smtClean="0"/>
              <a:t>Förderung aller Begabungsrichtungen unserer Kinder</a:t>
            </a:r>
          </a:p>
          <a:p>
            <a:pPr eaLnBrk="1" hangingPunct="1">
              <a:defRPr/>
            </a:pPr>
            <a:r>
              <a:rPr lang="de-AT" sz="2400" dirty="0" smtClean="0"/>
              <a:t>Intensive Förderung der Lesekompetenz</a:t>
            </a:r>
          </a:p>
          <a:p>
            <a:pPr eaLnBrk="1" hangingPunct="1">
              <a:defRPr/>
            </a:pPr>
            <a:r>
              <a:rPr lang="de-AT" sz="2400" dirty="0" smtClean="0"/>
              <a:t>Qualitätsstandard halten</a:t>
            </a:r>
          </a:p>
          <a:p>
            <a:pPr eaLnBrk="1" hangingPunct="1">
              <a:defRPr/>
            </a:pPr>
            <a:r>
              <a:rPr lang="de-AT" sz="2400" dirty="0" smtClean="0"/>
              <a:t>Optimale Nutzung der vorhandenen Personalressourcen</a:t>
            </a:r>
          </a:p>
          <a:p>
            <a:pPr eaLnBrk="1" hangingPunct="1">
              <a:defRPr/>
            </a:pPr>
            <a:r>
              <a:rPr lang="de-AT" sz="2400" dirty="0" smtClean="0"/>
              <a:t>Computereinsatz mit </a:t>
            </a:r>
            <a:r>
              <a:rPr lang="de-AT" sz="2400" dirty="0" err="1" smtClean="0"/>
              <a:t>Beamer</a:t>
            </a:r>
            <a:r>
              <a:rPr lang="de-AT" sz="2400" dirty="0" smtClean="0"/>
              <a:t> in den einzelnen Klassenzimmern</a:t>
            </a:r>
          </a:p>
          <a:p>
            <a:pPr eaLnBrk="1" hangingPunct="1">
              <a:defRPr/>
            </a:pPr>
            <a:r>
              <a:rPr lang="de-AT" sz="2400" dirty="0" smtClean="0"/>
              <a:t>Ständiges Hinarbeiten zur Erreichung der Bildungsstandards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de-AT" sz="2400" dirty="0" smtClean="0"/>
          </a:p>
          <a:p>
            <a:pPr eaLnBrk="1" hangingPunct="1">
              <a:defRPr/>
            </a:pPr>
            <a:endParaRPr lang="de-AT" sz="2400" dirty="0" smtClean="0"/>
          </a:p>
          <a:p>
            <a:pPr eaLnBrk="1" hangingPunct="1">
              <a:defRPr/>
            </a:pPr>
            <a:endParaRPr lang="de-AT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AT" sz="4000" smtClean="0"/>
              <a:t>Musikvolksschule Kötschach-Mauthen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AT" sz="2400" dirty="0" smtClean="0"/>
              <a:t>Vertiefende Musikerziehung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AT" sz="2400" dirty="0" smtClean="0"/>
              <a:t>Wir führen 3 Klassen mit Schwerpunkt Musikerziehung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de-AT" sz="2400" dirty="0"/>
              <a:t>	</a:t>
            </a:r>
            <a:r>
              <a:rPr lang="de-AT" sz="2400" dirty="0" smtClean="0"/>
              <a:t>(3. und 4. Klassen integrativ)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AT" sz="2400" dirty="0" smtClean="0"/>
              <a:t>Individuelle Entfaltung im Rahmen der Gemeinschaft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AT" sz="2400" dirty="0" smtClean="0"/>
              <a:t>Freude durch Begegnung mit kulturellem Bildungsgut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AT" sz="2400" dirty="0" smtClean="0"/>
              <a:t>Die Teilnahme erfolgt ausschließlich auf Wunsch der Eltern und Schüler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AT" sz="2400" dirty="0" smtClean="0"/>
              <a:t>Die Musik-Schüler erhalten zusätzlich zum Volksschullehrplan 2 Wochenstunden in Musikerziehung.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AT" sz="2400" dirty="0" smtClean="0"/>
              <a:t>Kooperation mit Ortsmusikschule und kulturellen Vereinen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AT" sz="2400" dirty="0" smtClean="0"/>
              <a:t>Link zu den </a:t>
            </a:r>
            <a:r>
              <a:rPr lang="de-AT" sz="2400" dirty="0" smtClean="0">
                <a:hlinkClick r:id="rId2"/>
              </a:rPr>
              <a:t>Musikvolksschulen</a:t>
            </a:r>
            <a:endParaRPr lang="de-AT" sz="2400" dirty="0" smtClean="0"/>
          </a:p>
        </p:txBody>
      </p:sp>
      <p:grpSp>
        <p:nvGrpSpPr>
          <p:cNvPr id="7172" name="Group 28"/>
          <p:cNvGrpSpPr>
            <a:grpSpLocks/>
          </p:cNvGrpSpPr>
          <p:nvPr/>
        </p:nvGrpSpPr>
        <p:grpSpPr bwMode="auto">
          <a:xfrm>
            <a:off x="7235825" y="981075"/>
            <a:ext cx="1489075" cy="985838"/>
            <a:chOff x="5557" y="5377"/>
            <a:chExt cx="4500" cy="3480"/>
          </a:xfrm>
        </p:grpSpPr>
        <p:grpSp>
          <p:nvGrpSpPr>
            <p:cNvPr id="7185" name="Group 29"/>
            <p:cNvGrpSpPr>
              <a:grpSpLocks/>
            </p:cNvGrpSpPr>
            <p:nvPr/>
          </p:nvGrpSpPr>
          <p:grpSpPr bwMode="auto">
            <a:xfrm>
              <a:off x="8797" y="5737"/>
              <a:ext cx="1260" cy="2880"/>
              <a:chOff x="3217" y="6097"/>
              <a:chExt cx="1260" cy="2880"/>
            </a:xfrm>
          </p:grpSpPr>
          <p:sp>
            <p:nvSpPr>
              <p:cNvPr id="7194" name="Oval 30"/>
              <p:cNvSpPr>
                <a:spLocks noChangeArrowheads="1"/>
              </p:cNvSpPr>
              <p:nvPr/>
            </p:nvSpPr>
            <p:spPr bwMode="auto">
              <a:xfrm>
                <a:off x="3217" y="8257"/>
                <a:ext cx="1260" cy="720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195" name="Line 31"/>
              <p:cNvSpPr>
                <a:spLocks noChangeShapeType="1"/>
              </p:cNvSpPr>
              <p:nvPr/>
            </p:nvSpPr>
            <p:spPr bwMode="auto">
              <a:xfrm flipV="1">
                <a:off x="4477" y="6097"/>
                <a:ext cx="0" cy="252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</p:grpSp>
        <p:grpSp>
          <p:nvGrpSpPr>
            <p:cNvPr id="7186" name="Group 32"/>
            <p:cNvGrpSpPr>
              <a:grpSpLocks/>
            </p:cNvGrpSpPr>
            <p:nvPr/>
          </p:nvGrpSpPr>
          <p:grpSpPr bwMode="auto">
            <a:xfrm>
              <a:off x="5557" y="5377"/>
              <a:ext cx="2700" cy="3480"/>
              <a:chOff x="5917" y="5377"/>
              <a:chExt cx="2700" cy="3480"/>
            </a:xfrm>
          </p:grpSpPr>
          <p:grpSp>
            <p:nvGrpSpPr>
              <p:cNvPr id="7187" name="Group 33"/>
              <p:cNvGrpSpPr>
                <a:grpSpLocks/>
              </p:cNvGrpSpPr>
              <p:nvPr/>
            </p:nvGrpSpPr>
            <p:grpSpPr bwMode="auto">
              <a:xfrm>
                <a:off x="7357" y="5377"/>
                <a:ext cx="1260" cy="2880"/>
                <a:chOff x="3217" y="6097"/>
                <a:chExt cx="1260" cy="2880"/>
              </a:xfrm>
            </p:grpSpPr>
            <p:sp>
              <p:nvSpPr>
                <p:cNvPr id="7192" name="Oval 34"/>
                <p:cNvSpPr>
                  <a:spLocks noChangeArrowheads="1"/>
                </p:cNvSpPr>
                <p:nvPr/>
              </p:nvSpPr>
              <p:spPr bwMode="auto">
                <a:xfrm>
                  <a:off x="3217" y="8257"/>
                  <a:ext cx="1260" cy="720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7193" name="Line 35"/>
                <p:cNvSpPr>
                  <a:spLocks noChangeShapeType="1"/>
                </p:cNvSpPr>
                <p:nvPr/>
              </p:nvSpPr>
              <p:spPr bwMode="auto">
                <a:xfrm flipV="1">
                  <a:off x="4477" y="6097"/>
                  <a:ext cx="0" cy="2520"/>
                </a:xfrm>
                <a:prstGeom prst="line">
                  <a:avLst/>
                </a:prstGeom>
                <a:noFill/>
                <a:ln w="19050">
                  <a:solidFill>
                    <a:schemeClr val="bg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AT"/>
                </a:p>
              </p:txBody>
            </p:sp>
          </p:grpSp>
          <p:grpSp>
            <p:nvGrpSpPr>
              <p:cNvPr id="7188" name="Group 36"/>
              <p:cNvGrpSpPr>
                <a:grpSpLocks/>
              </p:cNvGrpSpPr>
              <p:nvPr/>
            </p:nvGrpSpPr>
            <p:grpSpPr bwMode="auto">
              <a:xfrm>
                <a:off x="5917" y="5977"/>
                <a:ext cx="1260" cy="2880"/>
                <a:chOff x="3217" y="6097"/>
                <a:chExt cx="1260" cy="2880"/>
              </a:xfrm>
            </p:grpSpPr>
            <p:sp>
              <p:nvSpPr>
                <p:cNvPr id="7190" name="Oval 37"/>
                <p:cNvSpPr>
                  <a:spLocks noChangeArrowheads="1"/>
                </p:cNvSpPr>
                <p:nvPr/>
              </p:nvSpPr>
              <p:spPr bwMode="auto">
                <a:xfrm>
                  <a:off x="3217" y="8257"/>
                  <a:ext cx="1260" cy="720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7191" name="Line 38"/>
                <p:cNvSpPr>
                  <a:spLocks noChangeShapeType="1"/>
                </p:cNvSpPr>
                <p:nvPr/>
              </p:nvSpPr>
              <p:spPr bwMode="auto">
                <a:xfrm flipV="1">
                  <a:off x="4477" y="6097"/>
                  <a:ext cx="0" cy="2520"/>
                </a:xfrm>
                <a:prstGeom prst="line">
                  <a:avLst/>
                </a:prstGeom>
                <a:noFill/>
                <a:ln w="19050">
                  <a:solidFill>
                    <a:schemeClr val="bg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AT"/>
                </a:p>
              </p:txBody>
            </p:sp>
          </p:grpSp>
          <p:sp>
            <p:nvSpPr>
              <p:cNvPr id="7189" name="Line 39"/>
              <p:cNvSpPr>
                <a:spLocks noChangeShapeType="1"/>
              </p:cNvSpPr>
              <p:nvPr/>
            </p:nvSpPr>
            <p:spPr bwMode="auto">
              <a:xfrm flipV="1">
                <a:off x="7177" y="5377"/>
                <a:ext cx="1440" cy="60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</p:grpSp>
      </p:grpSp>
      <p:grpSp>
        <p:nvGrpSpPr>
          <p:cNvPr id="7173" name="Group 40"/>
          <p:cNvGrpSpPr>
            <a:grpSpLocks/>
          </p:cNvGrpSpPr>
          <p:nvPr/>
        </p:nvGrpSpPr>
        <p:grpSpPr bwMode="auto">
          <a:xfrm>
            <a:off x="3851275" y="5661025"/>
            <a:ext cx="1489075" cy="985838"/>
            <a:chOff x="5557" y="5377"/>
            <a:chExt cx="4500" cy="3480"/>
          </a:xfrm>
        </p:grpSpPr>
        <p:grpSp>
          <p:nvGrpSpPr>
            <p:cNvPr id="7174" name="Group 41"/>
            <p:cNvGrpSpPr>
              <a:grpSpLocks/>
            </p:cNvGrpSpPr>
            <p:nvPr/>
          </p:nvGrpSpPr>
          <p:grpSpPr bwMode="auto">
            <a:xfrm>
              <a:off x="8797" y="5737"/>
              <a:ext cx="1260" cy="2880"/>
              <a:chOff x="3217" y="6097"/>
              <a:chExt cx="1260" cy="2880"/>
            </a:xfrm>
          </p:grpSpPr>
          <p:sp>
            <p:nvSpPr>
              <p:cNvPr id="7183" name="Oval 42"/>
              <p:cNvSpPr>
                <a:spLocks noChangeArrowheads="1"/>
              </p:cNvSpPr>
              <p:nvPr/>
            </p:nvSpPr>
            <p:spPr bwMode="auto">
              <a:xfrm>
                <a:off x="3217" y="8257"/>
                <a:ext cx="1260" cy="720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7184" name="Line 43"/>
              <p:cNvSpPr>
                <a:spLocks noChangeShapeType="1"/>
              </p:cNvSpPr>
              <p:nvPr/>
            </p:nvSpPr>
            <p:spPr bwMode="auto">
              <a:xfrm flipV="1">
                <a:off x="4477" y="6097"/>
                <a:ext cx="0" cy="252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</p:grpSp>
        <p:grpSp>
          <p:nvGrpSpPr>
            <p:cNvPr id="7175" name="Group 44"/>
            <p:cNvGrpSpPr>
              <a:grpSpLocks/>
            </p:cNvGrpSpPr>
            <p:nvPr/>
          </p:nvGrpSpPr>
          <p:grpSpPr bwMode="auto">
            <a:xfrm>
              <a:off x="5557" y="5377"/>
              <a:ext cx="2700" cy="3480"/>
              <a:chOff x="5917" y="5377"/>
              <a:chExt cx="2700" cy="3480"/>
            </a:xfrm>
          </p:grpSpPr>
          <p:grpSp>
            <p:nvGrpSpPr>
              <p:cNvPr id="7176" name="Group 45"/>
              <p:cNvGrpSpPr>
                <a:grpSpLocks/>
              </p:cNvGrpSpPr>
              <p:nvPr/>
            </p:nvGrpSpPr>
            <p:grpSpPr bwMode="auto">
              <a:xfrm>
                <a:off x="7357" y="5377"/>
                <a:ext cx="1260" cy="2880"/>
                <a:chOff x="3217" y="6097"/>
                <a:chExt cx="1260" cy="2880"/>
              </a:xfrm>
            </p:grpSpPr>
            <p:sp>
              <p:nvSpPr>
                <p:cNvPr id="7181" name="Oval 46"/>
                <p:cNvSpPr>
                  <a:spLocks noChangeArrowheads="1"/>
                </p:cNvSpPr>
                <p:nvPr/>
              </p:nvSpPr>
              <p:spPr bwMode="auto">
                <a:xfrm>
                  <a:off x="3217" y="8257"/>
                  <a:ext cx="1260" cy="720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7182" name="Line 47"/>
                <p:cNvSpPr>
                  <a:spLocks noChangeShapeType="1"/>
                </p:cNvSpPr>
                <p:nvPr/>
              </p:nvSpPr>
              <p:spPr bwMode="auto">
                <a:xfrm flipV="1">
                  <a:off x="4477" y="6097"/>
                  <a:ext cx="0" cy="2520"/>
                </a:xfrm>
                <a:prstGeom prst="line">
                  <a:avLst/>
                </a:prstGeom>
                <a:noFill/>
                <a:ln w="19050">
                  <a:solidFill>
                    <a:schemeClr val="bg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AT"/>
                </a:p>
              </p:txBody>
            </p:sp>
          </p:grpSp>
          <p:grpSp>
            <p:nvGrpSpPr>
              <p:cNvPr id="7177" name="Group 48"/>
              <p:cNvGrpSpPr>
                <a:grpSpLocks/>
              </p:cNvGrpSpPr>
              <p:nvPr/>
            </p:nvGrpSpPr>
            <p:grpSpPr bwMode="auto">
              <a:xfrm>
                <a:off x="5917" y="5977"/>
                <a:ext cx="1260" cy="2880"/>
                <a:chOff x="3217" y="6097"/>
                <a:chExt cx="1260" cy="2880"/>
              </a:xfrm>
            </p:grpSpPr>
            <p:sp>
              <p:nvSpPr>
                <p:cNvPr id="7179" name="Oval 49"/>
                <p:cNvSpPr>
                  <a:spLocks noChangeArrowheads="1"/>
                </p:cNvSpPr>
                <p:nvPr/>
              </p:nvSpPr>
              <p:spPr bwMode="auto">
                <a:xfrm>
                  <a:off x="3217" y="8257"/>
                  <a:ext cx="1260" cy="720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7180" name="Line 50"/>
                <p:cNvSpPr>
                  <a:spLocks noChangeShapeType="1"/>
                </p:cNvSpPr>
                <p:nvPr/>
              </p:nvSpPr>
              <p:spPr bwMode="auto">
                <a:xfrm flipV="1">
                  <a:off x="4477" y="6097"/>
                  <a:ext cx="0" cy="2520"/>
                </a:xfrm>
                <a:prstGeom prst="line">
                  <a:avLst/>
                </a:prstGeom>
                <a:noFill/>
                <a:ln w="19050">
                  <a:solidFill>
                    <a:schemeClr val="bg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AT"/>
                </a:p>
              </p:txBody>
            </p:sp>
          </p:grpSp>
          <p:sp>
            <p:nvSpPr>
              <p:cNvPr id="7178" name="Line 51"/>
              <p:cNvSpPr>
                <a:spLocks noChangeShapeType="1"/>
              </p:cNvSpPr>
              <p:nvPr/>
            </p:nvSpPr>
            <p:spPr bwMode="auto">
              <a:xfrm flipV="1">
                <a:off x="7177" y="5377"/>
                <a:ext cx="1440" cy="60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</p:grp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AT" smtClean="0"/>
              <a:t>ÖKOLOG-SCHULE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268413"/>
            <a:ext cx="8291512" cy="49974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de-AT" sz="2800" smtClean="0"/>
          </a:p>
          <a:p>
            <a:pPr eaLnBrk="1" hangingPunct="1">
              <a:defRPr/>
            </a:pPr>
            <a:r>
              <a:rPr lang="de-AT" sz="2000" smtClean="0"/>
              <a:t>Schule zum Wohlfühlen</a:t>
            </a:r>
          </a:p>
          <a:p>
            <a:pPr eaLnBrk="1" hangingPunct="1">
              <a:defRPr/>
            </a:pPr>
            <a:r>
              <a:rPr lang="de-AT" sz="2000" smtClean="0"/>
              <a:t>Schüler lernen verantwortungsbewusstes Handeln</a:t>
            </a:r>
          </a:p>
          <a:p>
            <a:pPr eaLnBrk="1" hangingPunct="1">
              <a:defRPr/>
            </a:pPr>
            <a:r>
              <a:rPr lang="de-AT" sz="2000" smtClean="0"/>
              <a:t>Bewusstseinsbildung für eine nachhaltige Entwicklung</a:t>
            </a:r>
          </a:p>
          <a:p>
            <a:pPr eaLnBrk="1" hangingPunct="1">
              <a:defRPr/>
            </a:pPr>
            <a:r>
              <a:rPr lang="de-AT" sz="2000" smtClean="0"/>
              <a:t>Fächerübergreifende Projekte zu Themen wie Energie, Gesundheit, Ernährung …</a:t>
            </a:r>
          </a:p>
          <a:p>
            <a:pPr eaLnBrk="1" hangingPunct="1">
              <a:defRPr/>
            </a:pPr>
            <a:r>
              <a:rPr lang="de-AT" sz="2000" smtClean="0"/>
              <a:t>Soziale Verantwortung und Verantwortung für die Umwelt</a:t>
            </a:r>
          </a:p>
          <a:p>
            <a:pPr eaLnBrk="1" hangingPunct="1">
              <a:defRPr/>
            </a:pPr>
            <a:r>
              <a:rPr lang="de-AT" sz="2000" smtClean="0"/>
              <a:t>Freundliche und produktive Lern- und Arbeitsatmosphäre</a:t>
            </a:r>
          </a:p>
          <a:p>
            <a:pPr eaLnBrk="1" hangingPunct="1">
              <a:defRPr/>
            </a:pPr>
            <a:r>
              <a:rPr lang="de-AT" sz="2000" smtClean="0"/>
              <a:t>Link zum </a:t>
            </a:r>
            <a:r>
              <a:rPr lang="de-AT" sz="2000" smtClean="0">
                <a:hlinkClick r:id="rId2"/>
              </a:rPr>
              <a:t>Ökolog-Netzwerk</a:t>
            </a:r>
            <a:endParaRPr lang="de-AT" sz="2000" smtClean="0"/>
          </a:p>
          <a:p>
            <a:pPr eaLnBrk="1" hangingPunct="1">
              <a:defRPr/>
            </a:pPr>
            <a:endParaRPr lang="de-AT" sz="2000" smtClean="0"/>
          </a:p>
          <a:p>
            <a:pPr eaLnBrk="1" hangingPunct="1">
              <a:defRPr/>
            </a:pPr>
            <a:endParaRPr lang="de-AT" sz="280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de-AT" sz="2800" smtClean="0"/>
          </a:p>
        </p:txBody>
      </p:sp>
      <p:pic>
        <p:nvPicPr>
          <p:cNvPr id="8196" name="Picture 8" descr="Ökolo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00563" y="4581525"/>
            <a:ext cx="3384550" cy="12525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AT" smtClean="0"/>
              <a:t>Nachmittagsbetreuung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AT" smtClean="0"/>
              <a:t>Betreuung durch den Verein „Kindernest gem.G.m.b.H“</a:t>
            </a:r>
          </a:p>
          <a:p>
            <a:pPr eaLnBrk="1" hangingPunct="1">
              <a:defRPr/>
            </a:pPr>
            <a:r>
              <a:rPr lang="de-AT" smtClean="0"/>
              <a:t>Leiterin Mag. Heidi Thurner</a:t>
            </a:r>
          </a:p>
          <a:p>
            <a:pPr eaLnBrk="1" hangingPunct="1">
              <a:defRPr/>
            </a:pPr>
            <a:r>
              <a:rPr lang="de-AT" smtClean="0"/>
              <a:t>Lernbetreuung durch Lehrer unserer Schule</a:t>
            </a:r>
          </a:p>
          <a:p>
            <a:pPr eaLnBrk="1" hangingPunct="1">
              <a:defRPr/>
            </a:pPr>
            <a:r>
              <a:rPr lang="de-AT" smtClean="0"/>
              <a:t>Abwechslungsreiches Betreuungsangebot</a:t>
            </a:r>
          </a:p>
          <a:p>
            <a:pPr eaLnBrk="1" hangingPunct="1">
              <a:defRPr/>
            </a:pPr>
            <a:r>
              <a:rPr lang="de-AT" smtClean="0"/>
              <a:t>Link zu </a:t>
            </a:r>
            <a:r>
              <a:rPr lang="de-AT" smtClean="0">
                <a:hlinkClick r:id="rId2"/>
              </a:rPr>
              <a:t>Kindernest GmbH</a:t>
            </a:r>
            <a:endParaRPr lang="de-AT" smtClean="0"/>
          </a:p>
          <a:p>
            <a:pPr eaLnBrk="1" hangingPunct="1">
              <a:defRPr/>
            </a:pPr>
            <a:endParaRPr lang="de-AT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AT" smtClean="0"/>
              <a:t>Zusätzliche Angebote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91513" cy="4530725"/>
          </a:xfrm>
        </p:spPr>
        <p:txBody>
          <a:bodyPr/>
          <a:lstStyle/>
          <a:p>
            <a:pPr eaLnBrk="1" hangingPunct="1">
              <a:defRPr/>
            </a:pPr>
            <a:r>
              <a:rPr lang="de-AT" sz="2800" dirty="0" smtClean="0"/>
              <a:t>Unverbindliche Übungen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AT" sz="2800" dirty="0" smtClean="0"/>
              <a:t>	-	</a:t>
            </a:r>
            <a:r>
              <a:rPr lang="de-AT" sz="1600" dirty="0" smtClean="0"/>
              <a:t>Italienisch  - Einführung in die italienische Sprache – Vorbereitung auf 	weiterführenden Schulen (3. und 4. </a:t>
            </a:r>
            <a:r>
              <a:rPr lang="de-AT" sz="1600" dirty="0" err="1" smtClean="0"/>
              <a:t>Schst</a:t>
            </a:r>
            <a:r>
              <a:rPr lang="de-AT" sz="1600" dirty="0" smtClean="0"/>
              <a:t>.)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de-AT" sz="16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AT" sz="1600" dirty="0" smtClean="0"/>
              <a:t>	-	Sachunterricht  -  NAWI (Naturwissenschaften) – Naturwissenschaftliche 	Versuche in Physik und Chemie werden in einer zusätzlichen Übungsstunde 	forciert. (3. und 4. </a:t>
            </a:r>
            <a:r>
              <a:rPr lang="de-AT" sz="1600" dirty="0" err="1" smtClean="0"/>
              <a:t>Schst</a:t>
            </a:r>
            <a:r>
              <a:rPr lang="de-AT" sz="1600" dirty="0" smtClean="0"/>
              <a:t>.)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AT" sz="1600" dirty="0" smtClean="0"/>
              <a:t>	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AT" sz="1600" dirty="0" smtClean="0"/>
              <a:t> </a:t>
            </a:r>
          </a:p>
        </p:txBody>
      </p:sp>
      <p:pic>
        <p:nvPicPr>
          <p:cNvPr id="10244" name="Picture 4" descr="j0305257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388" y="3213100"/>
            <a:ext cx="604837" cy="971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245" name="Picture 6" descr="MC900232899[1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205038"/>
            <a:ext cx="765175" cy="876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theme/theme1.xml><?xml version="1.0" encoding="utf-8"?>
<a:theme xmlns:a="http://schemas.openxmlformats.org/drawingml/2006/main" name="Umlaufbahn">
  <a:themeElements>
    <a:clrScheme name="Umlaufbahn 4">
      <a:dk1>
        <a:srgbClr val="00ACA8"/>
      </a:dk1>
      <a:lt1>
        <a:srgbClr val="FFFFFF"/>
      </a:lt1>
      <a:dk2>
        <a:srgbClr val="006666"/>
      </a:dk2>
      <a:lt2>
        <a:srgbClr val="FFFF99"/>
      </a:lt2>
      <a:accent1>
        <a:srgbClr val="0099CC"/>
      </a:accent1>
      <a:accent2>
        <a:srgbClr val="6D6FC7"/>
      </a:accent2>
      <a:accent3>
        <a:srgbClr val="AAB8B8"/>
      </a:accent3>
      <a:accent4>
        <a:srgbClr val="DADADA"/>
      </a:accent4>
      <a:accent5>
        <a:srgbClr val="AACAE2"/>
      </a:accent5>
      <a:accent6>
        <a:srgbClr val="6264B4"/>
      </a:accent6>
      <a:hlink>
        <a:srgbClr val="00FFFF"/>
      </a:hlink>
      <a:folHlink>
        <a:srgbClr val="00FF00"/>
      </a:folHlink>
    </a:clrScheme>
    <a:fontScheme name="Umlaufbah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mlaufbahn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aufbahn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aufbahn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aufbahn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aufbahn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aufbahn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aufbahn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laufbahn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laufbahn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0</TotalTime>
  <Words>173</Words>
  <Application>Microsoft Office PowerPoint</Application>
  <PresentationFormat>Bildschirmpräsentation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Umlaufbahn</vt:lpstr>
      <vt:lpstr>Volksschule Kötschach-Mauthen</vt:lpstr>
      <vt:lpstr>Volksschule Kötschach-Mauthen</vt:lpstr>
      <vt:lpstr>Leitbild</vt:lpstr>
      <vt:lpstr>Was wir gemeinsam erreichen wollen:</vt:lpstr>
      <vt:lpstr>Musikvolksschule Kötschach-Mauthen</vt:lpstr>
      <vt:lpstr>ÖKOLOG-SCHULE</vt:lpstr>
      <vt:lpstr>Nachmittagsbetreuung</vt:lpstr>
      <vt:lpstr>Zusätzliche Angebote</vt:lpstr>
    </vt:vector>
  </TitlesOfParts>
  <Company>Volksschule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Volksschule Kötschach-Mauthen</dc:title>
  <dc:creator>VS Kötschach-M.</dc:creator>
  <cp:lastModifiedBy>Direktion</cp:lastModifiedBy>
  <cp:revision>22</cp:revision>
  <dcterms:created xsi:type="dcterms:W3CDTF">2011-12-06T12:01:31Z</dcterms:created>
  <dcterms:modified xsi:type="dcterms:W3CDTF">2020-01-13T11:41:14Z</dcterms:modified>
</cp:coreProperties>
</file>